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4.jpeg" ContentType="image/jpeg"/>
  <Override PartName="/ppt/media/image23.jpeg" ContentType="image/jpeg"/>
  <Override PartName="/ppt/media/image21.jpeg" ContentType="image/jpeg"/>
  <Override PartName="/ppt/media/image29.png" ContentType="image/png"/>
  <Override PartName="/ppt/media/image20.jpeg" ContentType="image/jpeg"/>
  <Override PartName="/ppt/media/image19.png" ContentType="image/png"/>
  <Override PartName="/ppt/media/image18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41.jpeg" ContentType="image/jpeg"/>
  <Override PartName="/ppt/media/image1.png" ContentType="image/png"/>
  <Override PartName="/ppt/media/image25.png" ContentType="image/png"/>
  <Override PartName="/ppt/media/image42.jpeg" ContentType="image/jpeg"/>
  <Override PartName="/ppt/media/image2.png" ContentType="image/png"/>
  <Override PartName="/ppt/media/image9.jpeg" ContentType="image/jpeg"/>
  <Override PartName="/ppt/media/image11.png" ContentType="image/png"/>
  <Override PartName="/ppt/media/image26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12.jpeg" ContentType="image/jpeg"/>
  <Override PartName="/ppt/media/image28.png" ContentType="image/png"/>
  <Override PartName="/ppt/media/image30.png" ContentType="image/png"/>
  <Override PartName="/ppt/media/image37.jpeg" ContentType="image/jpeg"/>
  <Override PartName="/ppt/media/image33.jpeg" ContentType="image/jpeg"/>
  <Override PartName="/ppt/media/image50.jpeg" ContentType="image/jpeg"/>
  <Override PartName="/ppt/media/image27.jpeg" ContentType="image/jpeg"/>
  <Override PartName="/ppt/media/image36.jpeg" ContentType="image/jpeg"/>
  <Override PartName="/ppt/media/image8.jpeg" ContentType="image/jpeg"/>
  <Override PartName="/ppt/media/image38.png" ContentType="image/png"/>
  <Override PartName="/ppt/media/image44.jpeg" ContentType="image/jpeg"/>
  <Override PartName="/ppt/media/image45.jpeg" ContentType="image/jpeg"/>
  <Override PartName="/ppt/media/image31.jpeg" ContentType="image/jpeg"/>
  <Override PartName="/ppt/media/image48.jpeg" ContentType="image/jpeg"/>
  <Override PartName="/ppt/media/image32.jpeg" ContentType="image/jpeg"/>
  <Override PartName="/ppt/media/image49.jpeg" ContentType="image/jpeg"/>
  <Override PartName="/ppt/media/image35.jpeg" ContentType="image/jpeg"/>
  <Override PartName="/ppt/media/image10.png" ContentType="image/png"/>
  <Override PartName="/ppt/media/image47.png" ContentType="image/png"/>
  <Override PartName="/ppt/media/image46.jpeg" ContentType="image/jpeg"/>
  <Override PartName="/ppt/media/image51.jpeg" ContentType="image/jpeg"/>
  <Override PartName="/ppt/media/image40.jpeg" ContentType="image/jpeg"/>
  <Override PartName="/ppt/media/image13.jpeg" ContentType="image/jpeg"/>
  <Override PartName="/ppt/media/image34.jpeg" ContentType="image/jpeg"/>
  <Override PartName="/ppt/media/image7.png" ContentType="image/png"/>
  <Override PartName="/ppt/media/image22.jpeg" ContentType="image/jpeg"/>
  <Override PartName="/ppt/media/image39.png" ContentType="image/png"/>
  <Override PartName="/ppt/media/image6.png" ContentType="image/png"/>
  <Override PartName="/ppt/media/image5.png" ContentType="image/png"/>
  <Override PartName="/ppt/media/image43.jpeg" ContentType="image/jpe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C9FF8C5B-7422-48B5-8D9E-C9E27CE6933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271CC34D-27ED-44C0-AADF-F93D8EC0FE8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19332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7320" cy="547200"/>
          </a:xfrm>
          <a:prstGeom prst="rect">
            <a:avLst/>
          </a:prstGeom>
          <a:ln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3160" cy="499320"/>
          </a:xfrm>
          <a:prstGeom prst="rect">
            <a:avLst/>
          </a:prstGeom>
          <a:ln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26480" cy="683532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11438640" y="6453360"/>
            <a:ext cx="743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0DD3A074-8707-47DF-B8B7-E928F5428EB1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694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1444760" y="0"/>
            <a:ext cx="724320" cy="683316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11438640" y="6453360"/>
            <a:ext cx="741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fld id="{6FDB88BA-9418-4AD9-9CAB-72149C8C26F0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912240" y="1268280"/>
            <a:ext cx="919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5160" cy="545040"/>
          </a:xfrm>
          <a:prstGeom prst="rect">
            <a:avLst/>
          </a:prstGeom>
          <a:ln>
            <a:noFill/>
          </a:ln>
        </p:spPr>
      </p:pic>
      <p:pic>
        <p:nvPicPr>
          <p:cNvPr id="1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1000" cy="49716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912240" y="1268280"/>
            <a:ext cx="919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11444760" y="0"/>
            <a:ext cx="724320" cy="683316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0" y="6642720"/>
            <a:ext cx="1216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link.springer.com/article/10.1007/s13399-021-01504-y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2.0/" TargetMode="External"/><Relationship Id="rId4" Type="http://schemas.openxmlformats.org/officeDocument/2006/relationships/image" Target="../media/image18.jpe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3.0" TargetMode="External"/><Relationship Id="rId2" Type="http://schemas.openxmlformats.org/officeDocument/2006/relationships/hyperlink" Target="https://creativecommons.org/licenses/by/2.0/deed.en" TargetMode="External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/2.0/" TargetMode="External"/><Relationship Id="rId3" Type="http://schemas.openxmlformats.org/officeDocument/2006/relationships/hyperlink" Target="https://creativecommons.org/licenses/by-nc-sa/2.0/" TargetMode="External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hyperlink" Target="https://creativecommons.org/licenses/by-sa/4.0/" TargetMode="External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nc-nd/2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creativecommons.org/licenses/by-sa/2.0/" TargetMode="External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8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nc-nd/2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creativecommons.org/licenses/by-sa/2.0/" TargetMode="External"/><Relationship Id="rId6" Type="http://schemas.openxmlformats.org/officeDocument/2006/relationships/image" Target="../media/image44.jpeg"/><Relationship Id="rId7" Type="http://schemas.openxmlformats.org/officeDocument/2006/relationships/image" Target="../media/image45.jpeg"/><Relationship Id="rId8" Type="http://schemas.openxmlformats.org/officeDocument/2006/relationships/image" Target="../media/image46.jpeg"/><Relationship Id="rId9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abs/pii/S0304423815301758" TargetMode="External"/><Relationship Id="rId2" Type="http://schemas.openxmlformats.org/officeDocument/2006/relationships/hyperlink" Target="https://commons.wikimedia.org/wiki/File:Gravel_in_Plant_Container_Causing_Wet_Soil_Graphic.png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magazin.tu-braunschweig.de/en/m-post/growing-plants-in-a-spaceship-on-the-oker/" TargetMode="External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image" Target="../media/image49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-nd/2.0/" TargetMode="Externa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github.com/ETCE-LAB/teaching-material/blob/master/The-Limits-to-Growth/Exercises/E08-Technology-Assessment.pdf" TargetMode="External"/><Relationship Id="rId2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gimletmedia.com/shows/howtosaveaplanet/2ohrzva" TargetMode="External"/><Relationship Id="rId2" Type="http://schemas.openxmlformats.org/officeDocument/2006/relationships/hyperlink" Target="https://radiopublic.com/hot-farm-WYEJAw/episodes" TargetMode="External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2.0/" TargetMode="External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27400" y="1412640"/>
            <a:ext cx="10346400" cy="113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27400" y="2852640"/>
            <a:ext cx="10346400" cy="23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09: Technology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Biological Carbon Capture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263520" y="6411600"/>
            <a:ext cx="11072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K.K. Jaiswal, S. Dutta, I. Banerjee, C.B. Pohrmen, V. Kumar (2021) – Photosynthetic microalgae–based carbon sequestration and generation of biomass in biorefinery approach for renewable biofuels for a cleaner environment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2766960" y="1540440"/>
            <a:ext cx="5963760" cy="482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Carbon Mineralisation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263520" y="6411600"/>
            <a:ext cx="110728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Climeworks (2022) – https://climeworks.com/co2-removal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2097360" y="919800"/>
            <a:ext cx="8324280" cy="540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Alternative Sources of energy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Wind and Solar Farms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274320" y="6447600"/>
            <a:ext cx="105242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hpgruesen – https://upload.wikimedia.org/wikipedia/commons/3/32/Renewable_energy_park.jpg – CC0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2520720" y="1629720"/>
            <a:ext cx="6804000" cy="475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Tidal Power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269280" y="6316560"/>
            <a:ext cx="1052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Fundy – https://upload.wikimedia.org/wikipedia/commons/2/25/Seaflow_raised_16_jun_03.jpg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George Brown – https://upload.wikimedia.org/wikipedia/commons/d/d8/Eday_Tidal_Generator%2C_Fall_of_Warness_-_geograph.org.uk_-_1884742.jpg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822960" y="1629720"/>
            <a:ext cx="4205880" cy="465588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4"/>
          <a:stretch/>
        </p:blipFill>
        <p:spPr>
          <a:xfrm>
            <a:off x="6021360" y="2286000"/>
            <a:ext cx="4583520" cy="305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Fusion Power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91440" y="6316560"/>
            <a:ext cx="1052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EUROfusion – https://upload.wikimedia.org/wikipedia/commons/e/e9/EUROfusion_schematic_diagram_of_fusion_power_plant.jpg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Robert Mumgaard – https://upload.wikimedia.org/wikipedia/commons/8/89/Alcator_C-Mod_Fisheye_from_Fport.jpg –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3"/>
          <a:srcRect l="0" t="16252" r="0" b="18667"/>
          <a:stretch/>
        </p:blipFill>
        <p:spPr>
          <a:xfrm>
            <a:off x="155520" y="1645920"/>
            <a:ext cx="7980480" cy="29188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7866360" y="3931920"/>
            <a:ext cx="3927240" cy="257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Power-to-X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rcRect l="3693" t="13001" r="3907" b="5"/>
          <a:stretch/>
        </p:blipFill>
        <p:spPr>
          <a:xfrm>
            <a:off x="4846320" y="1646280"/>
            <a:ext cx="6490080" cy="4569480"/>
          </a:xfrm>
          <a:prstGeom prst="rect">
            <a:avLst/>
          </a:prstGeom>
          <a:ln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263520" y="6311160"/>
            <a:ext cx="10524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Yo-Co-Man – https://upload.wikimedia.org/wikipedia/commons/0/08/Lithium_Iron_Phosphate_LiFePO4_Cells_700Ah_in_Parallel_and_Series_and_Busbar_-_1.jpg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Oeko-Institute e.V. – https://www.flickr.com/photos/oekoinstitut/48378513216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4"/>
          <a:stretch/>
        </p:blipFill>
        <p:spPr>
          <a:xfrm>
            <a:off x="152640" y="2468880"/>
            <a:ext cx="4142880" cy="310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 Sources of Energy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Green Hydrogen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2194560" y="1584720"/>
            <a:ext cx="6809760" cy="444816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274320" y="6447600"/>
            <a:ext cx="105242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Rh2netwrok – https://upload.wikimedia.org/wikipedia/commons/6/6f/RH2cycle.png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Electrification / Decarbonization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Why? → Your home directly benefits (“more green”) from the general electric grid moving towards renewable energies.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35520" y="1268280"/>
            <a:ext cx="10730520" cy="50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195120" indent="-1771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Why?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Your home directly benefits (“more green”) from the general electric grid moving towards renewable energies.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371520" y="4846320"/>
            <a:ext cx="10782000" cy="1095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Electrify Everything (e.g. your home)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Rooftop solar panels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Home storage battery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Battery electric vehicles (bidirectional charging)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Electric cooking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 pump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Heating / cooling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heater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Dryer (clothes)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Why? → Your home directly benefits (“more green”) from the general electric grid moving towards renewable energies.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371520" y="4846320"/>
            <a:ext cx="10782000" cy="1095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50" name="Grafik 4" descr=""/>
          <p:cNvPicPr/>
          <p:nvPr/>
        </p:nvPicPr>
        <p:blipFill>
          <a:blip r:embed="rId1"/>
          <a:stretch/>
        </p:blipFill>
        <p:spPr>
          <a:xfrm>
            <a:off x="432720" y="2261160"/>
            <a:ext cx="4386960" cy="3040200"/>
          </a:xfrm>
          <a:prstGeom prst="rect">
            <a:avLst/>
          </a:prstGeom>
          <a:ln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263520" y="6128280"/>
            <a:ext cx="10798560" cy="5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Fanny Schertzer – https://upload.wikimedia.org/wikipedia/commons/8/87/Hsc_fjord_cat_hirtshals.jpg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3.0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Zorro2212 – https://upload.wikimedia.org/wikipedia/commons/a/a0/European_Sustainable_Mobility_Week_in_%C5%81%C3%B3d%C5%BA_September_2015_09.jpg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BY-SA 4.0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5"/>
          <a:stretch/>
        </p:blipFill>
        <p:spPr>
          <a:xfrm>
            <a:off x="6450840" y="764640"/>
            <a:ext cx="4154040" cy="238248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6"/>
          <a:stretch/>
        </p:blipFill>
        <p:spPr>
          <a:xfrm>
            <a:off x="6949440" y="3291840"/>
            <a:ext cx="4296960" cy="287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269280" y="6316560"/>
            <a:ext cx="10524240" cy="5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329040" y="2651760"/>
            <a:ext cx="4789440" cy="269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274320" y="6492240"/>
            <a:ext cx="10524240" cy="5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9440" cy="2693160"/>
          </a:xfrm>
          <a:prstGeom prst="rect">
            <a:avLst/>
          </a:prstGeom>
          <a:ln>
            <a:noFill/>
          </a:ln>
        </p:spPr>
      </p:pic>
      <p:sp>
        <p:nvSpPr>
          <p:cNvPr id="262" name="CustomShape 4"/>
          <p:cNvSpPr/>
          <p:nvPr/>
        </p:nvSpPr>
        <p:spPr>
          <a:xfrm>
            <a:off x="5577840" y="3840480"/>
            <a:ext cx="583920" cy="26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263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2920" cy="296820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2640" cy="268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Alternative Forms of Transportation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274320" y="6492240"/>
            <a:ext cx="10524240" cy="5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9440" cy="2693160"/>
          </a:xfrm>
          <a:prstGeom prst="rect">
            <a:avLst/>
          </a:prstGeom>
          <a:ln>
            <a:noFill/>
          </a:ln>
        </p:spPr>
      </p:pic>
      <p:sp>
        <p:nvSpPr>
          <p:cNvPr id="269" name="CustomShape 4"/>
          <p:cNvSpPr/>
          <p:nvPr/>
        </p:nvSpPr>
        <p:spPr>
          <a:xfrm>
            <a:off x="5577840" y="3840480"/>
            <a:ext cx="583920" cy="26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2920" cy="296820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2640" cy="26888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 rot="3283800">
            <a:off x="4968360" y="3429360"/>
            <a:ext cx="7616880" cy="210600"/>
          </a:xfrm>
          <a:prstGeom prst="rect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6"/>
          <p:cNvSpPr/>
          <p:nvPr/>
        </p:nvSpPr>
        <p:spPr>
          <a:xfrm rot="7602000">
            <a:off x="4954680" y="3450960"/>
            <a:ext cx="7616880" cy="210600"/>
          </a:xfrm>
          <a:prstGeom prst="rect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Electrification / Decarbonization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Biofuel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263520" y="6311160"/>
            <a:ext cx="10524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Muhammad Rizwan Javed, Muhammad Junaid Bilal, Muhammad Umer Farooq Ashraf, Aamir Waqar, Muhammad Aamer Mehmood, Maida Saeed and Naima Nashat. – https://upload.wikimedia.org/wikipedia/commons/d/d9/Types_and_generation_of_biofuels.png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2"/>
          <a:srcRect l="0" t="1143" r="0" b="0"/>
          <a:stretch/>
        </p:blipFill>
        <p:spPr>
          <a:xfrm>
            <a:off x="1920240" y="1811160"/>
            <a:ext cx="7385760" cy="440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Climate-resilient Food Production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Introduction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263520" y="6356520"/>
            <a:ext cx="7774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Tiia Monto – https://commons.wikimedia.org/wiki/File:Vegetables_in_supermarket.jpg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Martin Shaw – https://commons.wikimedia.org/wiki/File:Vegetable_section_empty_in_a_supermarket_in_Kenmore.jpg – 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3"/>
          <a:stretch/>
        </p:blipFill>
        <p:spPr>
          <a:xfrm>
            <a:off x="274320" y="2011680"/>
            <a:ext cx="5021280" cy="368676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4"/>
          <a:stretch/>
        </p:blipFill>
        <p:spPr>
          <a:xfrm>
            <a:off x="6583680" y="2103120"/>
            <a:ext cx="4746960" cy="355824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5669280" y="3668760"/>
            <a:ext cx="583920" cy="26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Smart Farming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252360" y="6173280"/>
            <a:ext cx="7773480" cy="5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AGCO-Fendt – https://upload.wikimedia.org/wikipedia/commons/b/b3/Fendt_Xaver.jpg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K-State Research and Extension – https://www.flickr.com/photos/ksrecomm/49090900066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Climate Change, Agriculture and Food Security – https://www.flickr.com/photos/cgiarclimate/30947602551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BY-NC-SA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4"/>
          <a:srcRect l="19275" t="7174" r="22887" b="22694"/>
          <a:stretch/>
        </p:blipFill>
        <p:spPr>
          <a:xfrm>
            <a:off x="457200" y="2468880"/>
            <a:ext cx="3837960" cy="310644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5"/>
          <a:srcRect l="0" t="11274" r="0" b="0"/>
          <a:stretch/>
        </p:blipFill>
        <p:spPr>
          <a:xfrm>
            <a:off x="4943160" y="1251000"/>
            <a:ext cx="4564440" cy="276552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6"/>
          <a:srcRect l="21772" t="13415" r="26645" b="24636"/>
          <a:stretch/>
        </p:blipFill>
        <p:spPr>
          <a:xfrm>
            <a:off x="7315200" y="4114800"/>
            <a:ext cx="3309120" cy="264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35520" y="4406760"/>
            <a:ext cx="10727640" cy="133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News/Updates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35520" y="2906640"/>
            <a:ext cx="10727640" cy="14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Indoor Farming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2370240" y="1645920"/>
            <a:ext cx="7137360" cy="475272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263520" y="6492240"/>
            <a:ext cx="10524240" cy="5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Fadi Hage. – https://upload.wikimedia.org/wikipedia/commons/9/9f/Lufa_Farms_Montreal_rooftop_greenhouse.jpg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Indoor Farming – Vegetables to Mushrooms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98" name="Grafik 7" descr=""/>
          <p:cNvPicPr/>
          <p:nvPr/>
        </p:nvPicPr>
        <p:blipFill>
          <a:blip r:embed="rId1"/>
          <a:stretch/>
        </p:blipFill>
        <p:spPr>
          <a:xfrm>
            <a:off x="365760" y="2346480"/>
            <a:ext cx="4062600" cy="3046320"/>
          </a:xfrm>
          <a:prstGeom prst="rect">
            <a:avLst/>
          </a:prstGeom>
          <a:ln>
            <a:noFill/>
          </a:ln>
        </p:spPr>
      </p:pic>
      <p:sp>
        <p:nvSpPr>
          <p:cNvPr id="299" name="CustomShape 3"/>
          <p:cNvSpPr/>
          <p:nvPr/>
        </p:nvSpPr>
        <p:spPr>
          <a:xfrm>
            <a:off x="4572000" y="3931560"/>
            <a:ext cx="826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0" name="" descr=""/>
          <p:cNvPicPr/>
          <p:nvPr/>
        </p:nvPicPr>
        <p:blipFill>
          <a:blip r:embed="rId2"/>
          <a:srcRect l="10487" t="16047" r="4886" b="3689"/>
          <a:stretch/>
        </p:blipFill>
        <p:spPr>
          <a:xfrm>
            <a:off x="6400800" y="1554480"/>
            <a:ext cx="3838320" cy="258264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6298560" y="4099680"/>
            <a:ext cx="3483360" cy="2756160"/>
          </a:xfrm>
          <a:prstGeom prst="rect">
            <a:avLst/>
          </a:prstGeom>
          <a:ln>
            <a:noFill/>
          </a:ln>
        </p:spPr>
      </p:pic>
      <p:sp>
        <p:nvSpPr>
          <p:cNvPr id="302" name="CustomShape 4"/>
          <p:cNvSpPr/>
          <p:nvPr/>
        </p:nvSpPr>
        <p:spPr>
          <a:xfrm>
            <a:off x="263520" y="6411600"/>
            <a:ext cx="978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BY-SA 4.0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Dominique Briechle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4.0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82880" y="1615320"/>
            <a:ext cx="4021200" cy="2680200"/>
          </a:xfrm>
          <a:prstGeom prst="rect">
            <a:avLst/>
          </a:prstGeom>
          <a:ln>
            <a:noFill/>
          </a:ln>
        </p:spPr>
      </p:pic>
      <p:sp>
        <p:nvSpPr>
          <p:cNvPr id="306" name="CustomShape 3"/>
          <p:cNvSpPr/>
          <p:nvPr/>
        </p:nvSpPr>
        <p:spPr>
          <a:xfrm>
            <a:off x="252360" y="6036120"/>
            <a:ext cx="7773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ifarm.fi – https://upload.wikimedia.org/wikipedia/commons/5/5a/IFarm.fi_Vertical_farm_Finland.jpg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ILRI – Aeroponics – https://www.flickr.com/photos/ilri/28664986336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Aqua Mechanical – https://www.flickr.com/photos/aquamech-utah/24443777644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Oregon State University – https://upload.wikimedia.org/wikipedia/commons/3/36/Hydroponics_%2833185459271%29.jpg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2.0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6"/>
          <a:stretch/>
        </p:blipFill>
        <p:spPr>
          <a:xfrm>
            <a:off x="7653240" y="3840480"/>
            <a:ext cx="3683160" cy="275112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7"/>
          <a:stretch/>
        </p:blipFill>
        <p:spPr>
          <a:xfrm>
            <a:off x="7589520" y="1188720"/>
            <a:ext cx="3746880" cy="248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182880" y="1615320"/>
            <a:ext cx="4021200" cy="2680200"/>
          </a:xfrm>
          <a:prstGeom prst="rect">
            <a:avLst/>
          </a:prstGeom>
          <a:ln>
            <a:noFill/>
          </a:ln>
        </p:spPr>
      </p:pic>
      <p:sp>
        <p:nvSpPr>
          <p:cNvPr id="312" name="CustomShape 3"/>
          <p:cNvSpPr/>
          <p:nvPr/>
        </p:nvSpPr>
        <p:spPr>
          <a:xfrm>
            <a:off x="252360" y="6036120"/>
            <a:ext cx="7773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ifarm.fi – https://upload.wikimedia.org/wikipedia/commons/5/5a/IFarm.fi_Vertical_farm_Finland.jpg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ILRI – Aeroponics – https://www.flickr.com/photos/ilri/28664986336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BY-NC-ND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Aqua Mechanical – https://www.flickr.com/photos/aquamech-utah/24443777644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4. Oregon State University – https://upload.wikimedia.org/wikipedia/commons/3/36/Hydroponics_%2833185459271%29.jpg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5"/>
              </a:rPr>
              <a:t>CC BY-SA 2.0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6"/>
          <a:stretch/>
        </p:blipFill>
        <p:spPr>
          <a:xfrm>
            <a:off x="4297680" y="2926080"/>
            <a:ext cx="3198240" cy="239796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7"/>
          <a:stretch/>
        </p:blipFill>
        <p:spPr>
          <a:xfrm>
            <a:off x="7653240" y="3840480"/>
            <a:ext cx="3683160" cy="275112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8"/>
          <a:stretch/>
        </p:blipFill>
        <p:spPr>
          <a:xfrm>
            <a:off x="7589520" y="1188720"/>
            <a:ext cx="3746880" cy="248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Vertical Farming – Hydroponic Systems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263520" y="6231600"/>
            <a:ext cx="97894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S. Lee, J. Lee (2015) – Beneficial bacteria and fungi in hydroponic systems: Types and characteristics of hydroponic food production methods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263520" y="6411600"/>
            <a:ext cx="97894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Plant graphic edited and adapted from original work titled “Gravel in Plant Container Causing Wet Soil Graphic” authored by “Garlan Miles”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3"/>
          <a:stretch/>
        </p:blipFill>
        <p:spPr>
          <a:xfrm>
            <a:off x="318240" y="1630800"/>
            <a:ext cx="11111400" cy="444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2593080" y="1316160"/>
            <a:ext cx="6777360" cy="5082480"/>
          </a:xfrm>
          <a:prstGeom prst="rect">
            <a:avLst/>
          </a:prstGeom>
          <a:ln>
            <a:noFill/>
          </a:ln>
        </p:spPr>
      </p:pic>
      <p:sp>
        <p:nvSpPr>
          <p:cNvPr id="324" name="CustomShape 3"/>
          <p:cNvSpPr/>
          <p:nvPr/>
        </p:nvSpPr>
        <p:spPr>
          <a:xfrm>
            <a:off x="263520" y="6411600"/>
            <a:ext cx="97894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Kate Field – https://www.flickr.com/photos/gatewayhorticulture/6852357005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2.0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Aquaponic spaceship on the Oker in Braunschweig →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9950040" y="911520"/>
            <a:ext cx="514800" cy="494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 – What’s next?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Aquaponics – What’s next?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335520" y="1268640"/>
            <a:ext cx="10749600" cy="503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de-DE" sz="40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Insects!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Irrigation Management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263520" y="6411600"/>
            <a:ext cx="978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IWMI Flickr Photos – https://www.flickr.com/photos/iwmi/8662458036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365760" y="2169360"/>
            <a:ext cx="5405040" cy="358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Bonus Task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1 submission → unfortunately no video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Submissions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Irrigation Management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263520" y="6411600"/>
            <a:ext cx="978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IWMI Flickr Photos – https://www.flickr.com/photos/iwmi/8662458036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BY-NC-ND 2.0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3"/>
          <a:stretch/>
        </p:blipFill>
        <p:spPr>
          <a:xfrm>
            <a:off x="365760" y="2169360"/>
            <a:ext cx="5405040" cy="358920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4"/>
          <a:stretch/>
        </p:blipFill>
        <p:spPr>
          <a:xfrm>
            <a:off x="6634440" y="1005840"/>
            <a:ext cx="4153320" cy="553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Climate-Resilient Food Production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Ecological (No/Low-Tech) Alternatives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9950040" y="907560"/>
            <a:ext cx="514800" cy="494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OThers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Others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Green cement/steel/aluminum/...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Desalination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Water purification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Conclusion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335520" y="1268640"/>
            <a:ext cx="10729080" cy="50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not saying that all sustainability-related technologies are bad! 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However, business-as-usual in conjunction with sustainable technologies is not the solution, it is rather a supporting aspect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are buying some time, that’s it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sustainability-related technologies are complex and require a lot of resources and energy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Also: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Given a remaining set of resources and a remaining carbon budget → Which (emerging/sustainability-related) technologies can we afford to work on?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Exercise E08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335520" y="1268280"/>
            <a:ext cx="10729080" cy="50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LAST EXERCISE!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Task: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Suppose a new sustainability-related technology is presented to you.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What are meaningful criteria to assess its contribution to a more sustainable world, i.e., how do you figure out whether it promotes greenwashing or not?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Submit your submission according to the instruction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Technology Assessment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335520" y="764640"/>
            <a:ext cx="1072908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Exercise E08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35520" y="1268280"/>
            <a:ext cx="10729080" cy="50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LAST EXERCISE!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Task: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Suppose a new sustainability-related technology is presented to you.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meaningful criteria to assess its contribution to a more sustainable world, i.e., how do you figure out whether it promotes greenwashing or not?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Submit your submission according to the instructions in the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exercise sheet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Technology Assessment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35520" y="764640"/>
            <a:ext cx="1073412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35520" y="1268640"/>
            <a:ext cx="10734120" cy="502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to Save a Planet – Electrify This!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Food and Environment Reporting Network – Hot Farm (Podcast) –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endParaRPr b="0" lang="en-US" sz="1800" spc="-1" strike="noStrike">
              <a:latin typeface="Arial"/>
            </a:endParaRPr>
          </a:p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D. Holmgren (2002).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Permaculture: Principles &amp; Pathways Beyond Sustainability</a:t>
            </a:r>
            <a:endParaRPr b="0" lang="en-US" sz="1800" spc="-1" strike="noStrike">
              <a:latin typeface="Arial"/>
            </a:endParaRPr>
          </a:p>
          <a:p>
            <a:pPr marL="195120" indent="-178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W. B. Arthuer (2011).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The Nature of Technology – What It Is and How It Evolves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Introduction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35520" y="1268640"/>
            <a:ext cx="10730520" cy="50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335520" y="764640"/>
            <a:ext cx="107305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35520" y="764640"/>
            <a:ext cx="107330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432720" y="1148040"/>
            <a:ext cx="103420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CE/CS and Technology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263520" y="6492240"/>
            <a:ext cx="1078776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1440" cy="504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35520" y="4406760"/>
            <a:ext cx="107287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Carbon Capture and Storage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35520" y="2906640"/>
            <a:ext cx="10728720" cy="14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Too much CO2? → Lets put it “somewhere”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Introduction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35520" y="3286440"/>
            <a:ext cx="10782000" cy="1095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Carbon Capture and Storage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432720" y="1148040"/>
            <a:ext cx="103388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Reforestation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269280" y="6316560"/>
            <a:ext cx="1052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Pacific Southwest Forest Service, USDA – https://www.flickr.com/photos/usfsregion5/3598029211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2.0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Downtowngal – https://upload.wikimedia.org/wikipedia/commons/3/30/Reforestation%2C_Lake_Tahoe_area.jpg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3.0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182880" y="1645920"/>
            <a:ext cx="4661280" cy="309924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4"/>
          <a:stretch/>
        </p:blipFill>
        <p:spPr>
          <a:xfrm>
            <a:off x="5029200" y="2891880"/>
            <a:ext cx="6215760" cy="341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6225</TotalTime>
  <Application>LibreOffice/6.4.7.2$Linux_X86_64 LibreOffice_project/40$Build-2</Application>
  <Words>1010</Words>
  <Paragraphs>159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>Benjamin Leiding</cp:lastModifiedBy>
  <dcterms:modified xsi:type="dcterms:W3CDTF">2022-07-17T23:13:27Z</dcterms:modified>
  <cp:revision>3981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